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  <p:sldMasterId id="2147483676" r:id="rId4"/>
  </p:sldMasterIdLst>
  <p:notesMasterIdLst>
    <p:notesMasterId r:id="rId35"/>
  </p:notesMasterIdLst>
  <p:sldIdLst>
    <p:sldId id="256" r:id="rId5"/>
    <p:sldId id="28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0" r:id="rId17"/>
    <p:sldId id="284" r:id="rId18"/>
    <p:sldId id="269" r:id="rId19"/>
    <p:sldId id="271" r:id="rId20"/>
    <p:sldId id="272" r:id="rId21"/>
    <p:sldId id="273" r:id="rId22"/>
    <p:sldId id="275" r:id="rId23"/>
    <p:sldId id="266" r:id="rId24"/>
    <p:sldId id="276" r:id="rId25"/>
    <p:sldId id="277" r:id="rId26"/>
    <p:sldId id="381" r:id="rId27"/>
    <p:sldId id="382" r:id="rId28"/>
    <p:sldId id="383" r:id="rId29"/>
    <p:sldId id="384" r:id="rId30"/>
    <p:sldId id="385" r:id="rId31"/>
    <p:sldId id="386" r:id="rId32"/>
    <p:sldId id="388" r:id="rId33"/>
    <p:sldId id="339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rbel" panose="020B0503020204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68"/>
            <p14:sldId id="270"/>
            <p14:sldId id="284"/>
            <p14:sldId id="269"/>
            <p14:sldId id="271"/>
            <p14:sldId id="272"/>
            <p14:sldId id="273"/>
            <p14:sldId id="275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  <p14:sldId id="381"/>
            <p14:sldId id="382"/>
            <p14:sldId id="383"/>
            <p14:sldId id="384"/>
            <p14:sldId id="385"/>
            <p14:sldId id="386"/>
            <p14:sldId id="38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1" autoAdjust="0"/>
  </p:normalViewPr>
  <p:slideViewPr>
    <p:cSldViewPr snapToGrid="0">
      <p:cViewPr varScale="1">
        <p:scale>
          <a:sx n="79" d="100"/>
          <a:sy n="79" d="100"/>
        </p:scale>
        <p:origin x="74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447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807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8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58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10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040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2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704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628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731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24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034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50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3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91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hyperlink" Target="https://github.com/SPARC-Auburn/MATILDA-Base" TargetMode="External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SPARC-Auburn/MATILDA-Ar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esla-Coi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HA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Lab-Assistant-I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October 16th,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Opelika HS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Help mentor a local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Times: TWR: 3:30-6:30pm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 – 5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Languages: C++,C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Gitlab: ask team lead for access</a:t>
            </a:r>
            <a:endParaRPr lang="en-US"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indent="-137159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ts val="1600"/>
              <a:buFont typeface="Corbel"/>
              <a:buChar char="•"/>
            </a:pP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198307" y="153588"/>
            <a:ext cx="3993693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projectieeeelectrical</a:t>
            </a:r>
            <a:endParaRPr lang="en-US"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lvl="0">
              <a:lnSpc>
                <a:spcPct val="120000"/>
              </a:lnSpc>
              <a:buClr>
                <a:srgbClr val="DD5515"/>
              </a:buClr>
              <a:buSzPts val="2000"/>
            </a:pPr>
            <a:r>
              <a:rPr lang="en-US" sz="18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projectieeemechanical</a:t>
            </a:r>
            <a:endParaRPr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" name="Picture 4" descr="A picture containing indoor, grass, person, monitor&#10;&#10;Description generated with high confidence">
            <a:extLst>
              <a:ext uri="{FF2B5EF4-FFF2-40B4-BE49-F238E27FC236}">
                <a16:creationId xmlns:a16="http://schemas.microsoft.com/office/drawing/2014/main" id="{5525656E-E093-4702-8F5D-B53D26A14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3" t="8510" r="16622"/>
          <a:stretch/>
        </p:blipFill>
        <p:spPr>
          <a:xfrm>
            <a:off x="9154156" y="1965960"/>
            <a:ext cx="2878470" cy="2250440"/>
          </a:xfrm>
          <a:prstGeom prst="rect">
            <a:avLst/>
          </a:prstGeom>
        </p:spPr>
      </p:pic>
      <p:pic>
        <p:nvPicPr>
          <p:cNvPr id="6" name="Picture 5" descr="A picture containing ground, indoor, floor, furniture&#10;&#10;Description generated with very high confidence">
            <a:extLst>
              <a:ext uri="{FF2B5EF4-FFF2-40B4-BE49-F238E27FC236}">
                <a16:creationId xmlns:a16="http://schemas.microsoft.com/office/drawing/2014/main" id="{59CCE3B0-8288-457F-B492-A37F1B4DB4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46"/>
          <a:stretch/>
        </p:blipFill>
        <p:spPr>
          <a:xfrm>
            <a:off x="8510493" y="4346988"/>
            <a:ext cx="3522133" cy="2143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(Base)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11:30 – 12:30</a:t>
            </a: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sng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strike="sngStrik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Establish autonomy with OpenCV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 add T-Shirt cannon to top</a:t>
            </a:r>
            <a:endParaRPr lang="en-US" sz="1800" b="0" i="0" u="non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  <a:hlinkClick r:id="rId5"/>
              </a:rPr>
              <a:t>https://github.com/SPARC-Auburn/MATILDA-Base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The beast in back in action">
            <a:hlinkClick r:id="" action="ppaction://media"/>
            <a:extLst>
              <a:ext uri="{FF2B5EF4-FFF2-40B4-BE49-F238E27FC236}">
                <a16:creationId xmlns:a16="http://schemas.microsoft.com/office/drawing/2014/main" id="{8C539E13-7F84-47CA-AA2A-18B8BCAAA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8173" y="1991763"/>
            <a:ext cx="3198141" cy="444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(Arm)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Thursdays  12:30 - 2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arm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https://github.com/SPARC-Auburn/MATILDA-Arm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Rice Shelley</a:t>
            </a:r>
          </a:p>
        </p:txBody>
      </p:sp>
    </p:spTree>
    <p:extLst>
      <p:ext uri="{BB962C8B-B14F-4D97-AF65-F5344CB8AC3E}">
        <p14:creationId xmlns:p14="http://schemas.microsoft.com/office/powerpoint/2010/main" val="444732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MAIL BIRD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 dirty="0"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Semester Focus: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Increase safety precautions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Change from spark-gap design to solid-state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Develop MIDI-input to allow music</a:t>
            </a: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Meeting times: Thursdays @ 3:30</a:t>
            </a:r>
          </a:p>
          <a:p>
            <a:pPr marL="171450" lvl="0" indent="-137159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buFont typeface="Corbel"/>
              <a:buChar char="•"/>
              <a:defRPr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https://github.com/SPARC-Auburn/Tesla-Coil</a:t>
            </a:r>
            <a:endParaRPr lang="en-US" sz="19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1" lvl="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Neil Postal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projectteslacoil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34923" t="19018" r="27766"/>
          <a:stretch/>
        </p:blipFill>
        <p:spPr>
          <a:xfrm>
            <a:off x="6388893" y="2537149"/>
            <a:ext cx="2005013" cy="326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3F8BD-855A-4A6F-9F66-6C6470D070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94" t="10486" r="8617" b="19583"/>
          <a:stretch/>
        </p:blipFill>
        <p:spPr>
          <a:xfrm>
            <a:off x="10006012" y="4326585"/>
            <a:ext cx="2185988" cy="246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75B46-CD9F-4A76-8E94-926715BCC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87" t="10486" r="52095" b="19583"/>
          <a:stretch/>
        </p:blipFill>
        <p:spPr>
          <a:xfrm>
            <a:off x="8886824" y="1840390"/>
            <a:ext cx="1719262" cy="2486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922C3-82AB-4D49-8485-DC64A0D427FE}"/>
              </a:ext>
            </a:extLst>
          </p:cNvPr>
          <p:cNvSpPr txBox="1"/>
          <p:nvPr/>
        </p:nvSpPr>
        <p:spPr>
          <a:xfrm>
            <a:off x="10667998" y="1865498"/>
            <a:ext cx="138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5ED1F-2C85-49CF-8FA9-FD67A4E9EAE3}"/>
              </a:ext>
            </a:extLst>
          </p:cNvPr>
          <p:cNvSpPr txBox="1"/>
          <p:nvPr/>
        </p:nvSpPr>
        <p:spPr>
          <a:xfrm>
            <a:off x="7867651" y="6434138"/>
            <a:ext cx="232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Possible safety precautions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</a:p>
          <a:p>
            <a:pPr marL="17145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https://github.com/SPARC-Auburn/THAD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330" name="Google Shape;330;p45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/>
          <p:cNvPicPr preferRelativeResize="0"/>
          <p:nvPr/>
        </p:nvPicPr>
        <p:blipFill rotWithShape="1">
          <a:blip r:embed="rId4">
            <a:alphaModFix/>
          </a:blip>
          <a:srcRect l="22642" r="12757"/>
          <a:stretch/>
        </p:blipFill>
        <p:spPr>
          <a:xfrm>
            <a:off x="7811310" y="2070180"/>
            <a:ext cx="3914776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Creality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CR10 and Lulzbot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Taz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3.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a potential requirement based on new campus 3D printing rules.</a:t>
            </a:r>
            <a:endParaRPr dirty="0"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 sz="1800" dirty="0">
              <a:latin typeface="Corbel" panose="020B0503020204020204" pitchFamily="34" charset="0"/>
            </a:endParaRPr>
          </a:p>
          <a:p>
            <a:pPr marL="171450" indent="-137160"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Github Repository:</a:t>
            </a:r>
            <a:endParaRPr lang="en-US" sz="18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hlinkClick r:id="rId3"/>
              </a:rPr>
              <a:t>https://github.com/SPARC-Auburn/Lab-Assistant-IO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-2514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Programming Languages</a:t>
            </a:r>
            <a:endParaRPr lang="en-US" sz="20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Node.JS</a:t>
            </a: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614707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850C3-4499-440C-B1B5-C642305C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661022"/>
            <a:ext cx="12192000" cy="51969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Maker Training Session: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Arduino (Part I):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lang="en-US" sz="6000" dirty="0">
                <a:solidFill>
                  <a:srgbClr val="DD5515"/>
                </a:solidFill>
                <a:latin typeface="Corbel"/>
                <a:sym typeface="Corbel"/>
              </a:rPr>
              <a:t>Basic Input and Output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72249"/>
            <a:ext cx="695899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microcontroller is a simple computer on one Integrated Circuit</a:t>
            </a:r>
          </a:p>
          <a:p>
            <a:r>
              <a:rPr lang="en-US" dirty="0">
                <a:solidFill>
                  <a:schemeClr val="tx1"/>
                </a:solidFill>
              </a:rPr>
              <a:t>More economical than traditional computer boards</a:t>
            </a:r>
          </a:p>
          <a:p>
            <a:r>
              <a:rPr lang="en-US" dirty="0">
                <a:solidFill>
                  <a:schemeClr val="tx1"/>
                </a:solidFill>
              </a:rPr>
              <a:t>Are incapable of running a full operating system but can be programmed with simple programs.</a:t>
            </a:r>
          </a:p>
          <a:p>
            <a:r>
              <a:rPr lang="en-US" dirty="0">
                <a:solidFill>
                  <a:schemeClr val="tx1"/>
                </a:solidFill>
              </a:rPr>
              <a:t>Are found in many everyday electronics such as cars, toys, and  appliances.</a:t>
            </a:r>
          </a:p>
          <a:p>
            <a:r>
              <a:rPr lang="en-US" dirty="0">
                <a:solidFill>
                  <a:schemeClr val="tx1"/>
                </a:solidFill>
              </a:rPr>
              <a:t>Are relatively easy to use with electrical circuits.</a:t>
            </a:r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97" y="3692669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137242" y="4310606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marR="0" lvl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D5515"/>
              </a:buClr>
              <a:buSzPct val="80000"/>
              <a:buFont typeface="Corbel" pitchFamily="34" charset="0"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Arduino Uno</a:t>
            </a:r>
          </a:p>
        </p:txBody>
      </p:sp>
      <p:pic>
        <p:nvPicPr>
          <p:cNvPr id="5122" name="Picture 2" descr="Image result for basic sta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70" y="2072249"/>
            <a:ext cx="2056799" cy="15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752648" y="2757042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marR="0" lvl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D5515"/>
              </a:buClr>
              <a:buSzPct val="80000"/>
              <a:buFont typeface="Corbel" pitchFamily="34" charset="0"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Parallax Basic Stamp</a:t>
            </a:r>
          </a:p>
        </p:txBody>
      </p:sp>
      <p:pic>
        <p:nvPicPr>
          <p:cNvPr id="5124" name="Picture 4" descr="Image result for parallax prop sti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96" y="5246233"/>
            <a:ext cx="1475743" cy="1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991979" y="5864170"/>
            <a:ext cx="2468448" cy="23986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marR="0" lvl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D5515"/>
              </a:buClr>
              <a:buSzPct val="80000"/>
              <a:buFont typeface="Corbel" pitchFamily="34" charset="0"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Parallax Propeller</a:t>
            </a:r>
          </a:p>
        </p:txBody>
      </p:sp>
    </p:spTree>
    <p:extLst>
      <p:ext uri="{BB962C8B-B14F-4D97-AF65-F5344CB8AC3E}">
        <p14:creationId xmlns:p14="http://schemas.microsoft.com/office/powerpoint/2010/main" val="2595333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Arduinos</a:t>
            </a:r>
          </a:p>
        </p:txBody>
      </p:sp>
      <p:pic>
        <p:nvPicPr>
          <p:cNvPr id="1026" name="Picture 2" descr="Image result for types of arduin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83" y="1616091"/>
            <a:ext cx="7675752" cy="52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35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57401"/>
            <a:ext cx="4573731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Can be programmed over USB from a computer</a:t>
            </a:r>
          </a:p>
          <a:p>
            <a:r>
              <a:rPr lang="en-US" dirty="0">
                <a:solidFill>
                  <a:schemeClr val="tx1"/>
                </a:solidFill>
              </a:rPr>
              <a:t>Uses the free Arduino IDE software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https://www.arduino.cc/en/Main/Software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Programmed in Arduino C</a:t>
            </a:r>
          </a:p>
          <a:p>
            <a:r>
              <a:rPr lang="en-US" dirty="0">
                <a:solidFill>
                  <a:schemeClr val="tx1"/>
                </a:solidFill>
              </a:rPr>
              <a:t>Has an extensive library with plenty of documentation and examples</a:t>
            </a:r>
          </a:p>
        </p:txBody>
      </p:sp>
      <p:pic>
        <p:nvPicPr>
          <p:cNvPr id="2056" name="Picture 8" descr="Image result for arduino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95" y="2057401"/>
            <a:ext cx="2219366" cy="194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762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Using a Breadboard</a:t>
            </a:r>
          </a:p>
        </p:txBody>
      </p:sp>
      <p:pic>
        <p:nvPicPr>
          <p:cNvPr id="1026" name="Picture 2" descr="https://cdn.tutsplus.com/mac/uploads/2013/10/horizontal-ro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4449749"/>
            <a:ext cx="42957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adboard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03" y="2055180"/>
            <a:ext cx="3352365" cy="21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748" y="2055180"/>
            <a:ext cx="4527997" cy="44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8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an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370531" cy="4038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It is the “Hello World” of using a microcontroller.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anode of the LED to the digital I/O pin # 13 on Arduino with a 220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in series.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cathode of the LED to ground (GND)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Useful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pinMode</a:t>
            </a:r>
            <a:r>
              <a:rPr lang="en-US" dirty="0">
                <a:solidFill>
                  <a:schemeClr val="tx1"/>
                </a:solidFill>
              </a:rPr>
              <a:t>(pin, OUTPUT/INPUT);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digitalWrite</a:t>
            </a:r>
            <a:r>
              <a:rPr lang="en-US" dirty="0">
                <a:solidFill>
                  <a:schemeClr val="tx1"/>
                </a:solidFill>
              </a:rPr>
              <a:t>(Pin, HIGH/LOW);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delay(milliseconds); </a:t>
            </a:r>
          </a:p>
        </p:txBody>
      </p:sp>
      <p:pic>
        <p:nvPicPr>
          <p:cNvPr id="3074" name="Picture 2" descr="Image result for led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412" y="684847"/>
            <a:ext cx="2381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220 ohm re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2" y="3590638"/>
            <a:ext cx="2545900" cy="10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sistor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62" y="4871750"/>
            <a:ext cx="24384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27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Push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370531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Digital Input</a:t>
            </a:r>
          </a:p>
          <a:p>
            <a:r>
              <a:rPr lang="en-US" dirty="0">
                <a:solidFill>
                  <a:schemeClr val="tx1"/>
                </a:solidFill>
              </a:rPr>
              <a:t>Connect a 10k</a:t>
            </a:r>
            <a:r>
              <a:rPr lang="el-GR" dirty="0">
                <a:solidFill>
                  <a:schemeClr val="tx1"/>
                </a:solidFill>
              </a:rPr>
              <a:t>Ω</a:t>
            </a:r>
            <a:r>
              <a:rPr lang="en-US" dirty="0">
                <a:solidFill>
                  <a:schemeClr val="tx1"/>
                </a:solidFill>
              </a:rPr>
              <a:t> resistor </a:t>
            </a:r>
            <a:r>
              <a:rPr lang="en-US" dirty="0"/>
              <a:t>(</a:t>
            </a:r>
            <a:r>
              <a:rPr lang="en-US" dirty="0" err="1"/>
              <a:t>Brown,Black,Orange</a:t>
            </a:r>
            <a:r>
              <a:rPr lang="en-US" dirty="0"/>
              <a:t>) </a:t>
            </a:r>
            <a:r>
              <a:rPr lang="en-US" dirty="0">
                <a:solidFill>
                  <a:schemeClr val="tx1"/>
                </a:solidFill>
              </a:rPr>
              <a:t>from the 5V to one side of the push button.</a:t>
            </a:r>
          </a:p>
          <a:p>
            <a:r>
              <a:rPr lang="en-US" dirty="0">
                <a:solidFill>
                  <a:schemeClr val="tx1"/>
                </a:solidFill>
              </a:rPr>
              <a:t>Connect IO pin 2 to the same side</a:t>
            </a:r>
          </a:p>
          <a:p>
            <a:r>
              <a:rPr lang="en-US" dirty="0">
                <a:solidFill>
                  <a:schemeClr val="tx1"/>
                </a:solidFill>
              </a:rPr>
              <a:t>Connect the other side to GND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INPUT_PULLUP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Serial.begin</a:t>
            </a:r>
            <a:r>
              <a:rPr lang="en-US" dirty="0">
                <a:solidFill>
                  <a:schemeClr val="tx1"/>
                </a:solidFill>
              </a:rPr>
              <a:t>(9600);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digitalRead</a:t>
            </a:r>
            <a:r>
              <a:rPr lang="en-US" dirty="0">
                <a:solidFill>
                  <a:schemeClr val="tx1"/>
                </a:solidFill>
              </a:rPr>
              <a:t>(pin)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Serial.println</a:t>
            </a:r>
            <a:r>
              <a:rPr lang="en-US" dirty="0">
                <a:solidFill>
                  <a:schemeClr val="tx1"/>
                </a:solidFill>
              </a:rPr>
              <a:t>(output);</a:t>
            </a:r>
          </a:p>
        </p:txBody>
      </p:sp>
      <p:pic>
        <p:nvPicPr>
          <p:cNvPr id="4098" name="Picture 2" descr="Image result for push button bread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59" y="-291559"/>
            <a:ext cx="3755696" cy="24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ush button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15" y="2574637"/>
            <a:ext cx="1491368" cy="12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ull up resistor pushbut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55" y="3927039"/>
            <a:ext cx="5183050" cy="25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96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5269600" cy="40386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 of Analog input</a:t>
            </a:r>
          </a:p>
          <a:p>
            <a:r>
              <a:rPr lang="en-US" dirty="0">
                <a:solidFill>
                  <a:schemeClr val="tx1"/>
                </a:solidFill>
              </a:rPr>
              <a:t>Is a variable Resistor</a:t>
            </a:r>
          </a:p>
          <a:p>
            <a:r>
              <a:rPr lang="en-US" dirty="0">
                <a:solidFill>
                  <a:schemeClr val="tx1"/>
                </a:solidFill>
              </a:rPr>
              <a:t>Is commonly used for volume control knobs </a:t>
            </a:r>
          </a:p>
          <a:p>
            <a:r>
              <a:rPr lang="en-US" dirty="0">
                <a:solidFill>
                  <a:schemeClr val="tx1"/>
                </a:solidFill>
              </a:rPr>
              <a:t>Used for inputting a variable value into the Arduino.</a:t>
            </a:r>
          </a:p>
          <a:p>
            <a:r>
              <a:rPr lang="en-US" dirty="0">
                <a:solidFill>
                  <a:schemeClr val="tx1"/>
                </a:solidFill>
              </a:rPr>
              <a:t>Connect center pin to A0</a:t>
            </a:r>
          </a:p>
          <a:p>
            <a:r>
              <a:rPr lang="en-US" dirty="0">
                <a:solidFill>
                  <a:schemeClr val="tx1"/>
                </a:solidFill>
              </a:rPr>
              <a:t>Connect an outer pin to 5V and the other to GND</a:t>
            </a:r>
          </a:p>
          <a:p>
            <a:r>
              <a:rPr lang="en-US" b="1" dirty="0">
                <a:solidFill>
                  <a:schemeClr val="tx1"/>
                </a:solidFill>
              </a:rPr>
              <a:t>New Commands: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analogRead</a:t>
            </a:r>
            <a:r>
              <a:rPr lang="en-US" dirty="0">
                <a:solidFill>
                  <a:schemeClr val="tx1"/>
                </a:solidFill>
              </a:rPr>
              <a:t>(pin);</a:t>
            </a:r>
          </a:p>
        </p:txBody>
      </p:sp>
      <p:pic>
        <p:nvPicPr>
          <p:cNvPr id="1026" name="Picture 2" descr="Image result for potentio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16" y="3638642"/>
            <a:ext cx="3945947" cy="24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tentiome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7" b="20449"/>
          <a:stretch/>
        </p:blipFill>
        <p:spPr bwMode="auto">
          <a:xfrm>
            <a:off x="8375516" y="203137"/>
            <a:ext cx="1940748" cy="158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7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latin typeface="Corbel" panose="020B0503020204020204" pitchFamily="34" charset="0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9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1261</Words>
  <Application>Microsoft Office PowerPoint</Application>
  <PresentationFormat>Widescreen</PresentationFormat>
  <Paragraphs>233</Paragraphs>
  <Slides>30</Slides>
  <Notes>23</Notes>
  <HiddenSlides>5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Noto Sans Symbols</vt:lpstr>
      <vt:lpstr>Corbel</vt:lpstr>
      <vt:lpstr>Wingdings</vt:lpstr>
      <vt:lpstr>Banded</vt:lpstr>
      <vt:lpstr>Banded</vt:lpstr>
      <vt:lpstr>1_Banded</vt:lpstr>
      <vt:lpstr>2_Banded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PROJECT OPEN FORUM</vt:lpstr>
      <vt:lpstr>MAJOR PROJECT:  IEEE SOUTHEAST CON</vt:lpstr>
      <vt:lpstr>MAJOR PROJECT:  MATILDA (Base)</vt:lpstr>
      <vt:lpstr>MAJOR PROJECT:  MATILDA (Arm)</vt:lpstr>
      <vt:lpstr>MAJOR PROJECT:  MAIL BIRD</vt:lpstr>
      <vt:lpstr>SIDE PROJECT:  MUSICAL TESLA COIL</vt:lpstr>
      <vt:lpstr>SIDE PROJECT:  The Helpful Automated Defender (THAD)</vt:lpstr>
      <vt:lpstr>SIDE PROJECT:  3D PRINT ENCLOSURE</vt:lpstr>
      <vt:lpstr>SIDE PROJECT:  LAB ASSISTANT</vt:lpstr>
      <vt:lpstr>Meeting Schedule</vt:lpstr>
      <vt:lpstr>PROJECT IDEAS?</vt:lpstr>
      <vt:lpstr>Maker Training Session:</vt:lpstr>
      <vt:lpstr>What is a Microcontroller?</vt:lpstr>
      <vt:lpstr>Types of Arduinos</vt:lpstr>
      <vt:lpstr>Programming an Arduino</vt:lpstr>
      <vt:lpstr>Using a Breadboard</vt:lpstr>
      <vt:lpstr>Blink an LED</vt:lpstr>
      <vt:lpstr>Use a Push Button</vt:lpstr>
      <vt:lpstr>Using a Potentiometer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36</cp:revision>
  <dcterms:created xsi:type="dcterms:W3CDTF">2018-09-18T02:28:18Z</dcterms:created>
  <dcterms:modified xsi:type="dcterms:W3CDTF">2018-10-18T13:45:32Z</dcterms:modified>
</cp:coreProperties>
</file>